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800080"/>
    <a:srgbClr val="FFCCFF"/>
    <a:srgbClr val="FFFFCC"/>
    <a:srgbClr val="CCECFF"/>
    <a:srgbClr val="00CC66"/>
    <a:srgbClr val="99FF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0517A-F277-428B-8CAC-039CF84EC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9B7850-85E5-4641-8777-7DA9C8EB2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5EAEA-274D-42D8-B90A-89D90695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D5916-2DB4-4D61-87CE-5239FB39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99017-34ED-4902-83B4-3F3297EE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1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1B08E-1C35-4636-A304-95E19C3E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86201-3230-4D5F-9692-6E65A0080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C92AF-FD72-425B-BDF0-A9EE4382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6B065-E4CA-402A-BB91-F0810D2E0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D91FB-21DA-46C2-A8F2-3EA0D3D7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8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29C0B9-FF06-45CC-B3AC-CCBC93C20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30B91-EBF9-42F4-B51D-8D5B068A1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8819C-5972-4971-871E-1E2E521E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4B397-32A3-422D-85E6-BCE0AA1A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98360-33A2-484E-8B58-814BB806F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37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4762-CE99-434A-A363-35C2264A0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6138-AC7E-4A6F-B9DF-705B4A178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10DBA-E8B1-4BE6-BCDD-4FB288CA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2DE53-0E39-4CEB-A319-A3B02D252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98F8B-9B46-4AE9-9435-A0A20B0F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74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D2DD-EA0D-43A7-922C-2B613CA6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4AD9E-05A0-427F-8115-22627F73E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8818-3960-4D7E-82AD-C9599AD6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32533-0532-47AB-8D9C-72030E4B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BDE8E-4D0A-443C-864B-4658060DF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44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8DD79-3B8E-4F15-9412-AE7632533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248A0-C198-4A53-A14C-9D2E2F260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6C146-A848-4ABF-AB11-69B9E85FD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D4579-A3E7-4FE6-B3E1-86E13793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9606D-4961-4A58-931F-487CFA79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5FD73-7785-411D-B3C2-250270735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43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E410-A531-466B-8810-4225CB924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F8A8F-7FF1-4E57-BCFE-2A5E4792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F3FF1-EAD3-4870-A559-EDCB68F2B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CF25A-925E-48DD-95B3-B7F0079E4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69FAB-D73D-40E7-9D54-90A933AB5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43749-7D9E-4217-973C-59C072B9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25521-52D6-4C8F-83F7-0AD6DACD8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39105-F076-462E-9FEC-64E8E6BC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70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B75D-545A-41DC-88E7-BA91F572F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E66FB-D9A8-4F95-943E-EACEB00E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29221-196B-45D2-8A7A-91F3D7429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E82348-385B-44BC-A717-BB9E6D6A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7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F9724F-BB26-460D-A13E-A92F141C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B98E6-C374-4C88-9A91-0CEF7BDC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44FC6-1A59-4762-BED2-2475A2D9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5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C82D5-04A9-4C7A-B5C1-761645151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FFC01-E438-4BAC-B7ED-E5D427B47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28E8A-AB03-4E65-B2DF-FF9EA96B9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FB2A1-C394-407A-9120-360D377E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1A2AD-202F-4C61-8516-AA12DEF91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796E3-7D09-4D69-8DFD-8AB99C38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8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71437-418E-4D7C-B0A1-4D6E58D6B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25F11B-8A8F-4949-86B4-3BE37E871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5BE2C-6C8C-4310-8747-7003C8CDE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5B0FA-E8C1-42B1-93BA-243B3900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11942-76AA-487F-8D34-03D5B3A6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997EF-05A0-40AD-AE73-438B89C0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74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0B5C2-11FB-400E-9669-7BCA34D20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BAE4B-BAEB-4EEE-A8CC-5D77F590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E56C1-A20F-4C51-812D-0600012DE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7EF9B-2BE5-4C0B-9823-07F5B0A0A0FC}" type="datetimeFigureOut">
              <a:rPr lang="en-GB" smtClean="0"/>
              <a:t>10/05/2021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8079D-2A31-4DCE-918E-F91DAEC71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83EA4-C50A-47D7-8879-1BDBB523E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EFE5-80A7-4AE6-B116-D21DEC673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8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125A9-9AF3-4F7E-B5C9-373393DDBC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  <a:ln>
            <a:solidFill>
              <a:srgbClr val="FF66CC"/>
            </a:solidFill>
          </a:ln>
        </p:spPr>
        <p:txBody>
          <a:bodyPr/>
          <a:lstStyle/>
          <a:p>
            <a:r>
              <a:rPr lang="en-GB" dirty="0"/>
              <a:t>Task 1: Make flash cards of definitions for the following 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4992E-D493-4AB6-A7B3-F986C293D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577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Biological molecules:</a:t>
            </a:r>
          </a:p>
          <a:p>
            <a:pPr lvl="0"/>
            <a:r>
              <a:rPr lang="en-GB" dirty="0"/>
              <a:t>Covalent bonding</a:t>
            </a:r>
          </a:p>
          <a:p>
            <a:pPr lvl="0"/>
            <a:r>
              <a:rPr lang="en-GB" dirty="0"/>
              <a:t>Ionic bonding</a:t>
            </a:r>
          </a:p>
          <a:p>
            <a:pPr lvl="0"/>
            <a:r>
              <a:rPr lang="en-GB" dirty="0"/>
              <a:t>Hydrogen bonding</a:t>
            </a:r>
          </a:p>
          <a:p>
            <a:pPr lvl="0"/>
            <a:r>
              <a:rPr lang="en-GB" dirty="0"/>
              <a:t>Polarised</a:t>
            </a:r>
          </a:p>
          <a:p>
            <a:pPr lvl="0"/>
            <a:r>
              <a:rPr lang="en-GB" dirty="0"/>
              <a:t>Monomers</a:t>
            </a:r>
          </a:p>
          <a:p>
            <a:pPr lvl="0"/>
            <a:r>
              <a:rPr lang="en-GB" dirty="0"/>
              <a:t>Polymers</a:t>
            </a:r>
          </a:p>
          <a:p>
            <a:pPr lvl="0"/>
            <a:r>
              <a:rPr lang="en-GB" dirty="0"/>
              <a:t>Condensation reactions</a:t>
            </a:r>
          </a:p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AFFC0D8-9F45-4F52-98D1-170DE01CB977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010150" cy="4552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Cell structure:</a:t>
            </a:r>
          </a:p>
          <a:p>
            <a:r>
              <a:rPr lang="en-GB" dirty="0"/>
              <a:t>Resolution</a:t>
            </a:r>
          </a:p>
          <a:p>
            <a:r>
              <a:rPr lang="en-GB" dirty="0"/>
              <a:t>Magnification</a:t>
            </a:r>
          </a:p>
          <a:p>
            <a:r>
              <a:rPr lang="en-GB" dirty="0"/>
              <a:t>Cell specialisation</a:t>
            </a:r>
          </a:p>
          <a:p>
            <a:r>
              <a:rPr lang="en-GB" dirty="0"/>
              <a:t>Epithelial tissues</a:t>
            </a:r>
          </a:p>
          <a:p>
            <a:r>
              <a:rPr lang="en-GB" dirty="0"/>
              <a:t>Eukaryotic cells</a:t>
            </a:r>
          </a:p>
          <a:p>
            <a:r>
              <a:rPr lang="en-GB" dirty="0"/>
              <a:t>Prokaryotic cells</a:t>
            </a:r>
          </a:p>
          <a:p>
            <a:r>
              <a:rPr lang="en-GB" dirty="0"/>
              <a:t>Mitosis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89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pidermis labeling quiz 25155 - Top Label Maker">
            <a:extLst>
              <a:ext uri="{FF2B5EF4-FFF2-40B4-BE49-F238E27FC236}">
                <a16:creationId xmlns:a16="http://schemas.microsoft.com/office/drawing/2014/main" id="{7AF1ABE9-54D7-4BDE-A7E5-CF0C2E3AE8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77" r="26783" b="9760"/>
          <a:stretch/>
        </p:blipFill>
        <p:spPr bwMode="auto">
          <a:xfrm>
            <a:off x="1383030" y="287654"/>
            <a:ext cx="9425940" cy="644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352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5FC4-9694-4139-87E5-5896E24167F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en-GB" dirty="0"/>
              <a:t>Task 3: Revisit Y11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13EA3-DB1A-449B-B96F-D23F15401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your notes/revision guide from Y11 to write up neat notes of the digestion system, food tests and enzymes</a:t>
            </a:r>
          </a:p>
          <a:p>
            <a:endParaRPr lang="en-GB" dirty="0"/>
          </a:p>
          <a:p>
            <a:r>
              <a:rPr lang="en-GB" dirty="0"/>
              <a:t>Create a summary poster for this topic</a:t>
            </a:r>
          </a:p>
        </p:txBody>
      </p:sp>
    </p:spTree>
    <p:extLst>
      <p:ext uri="{BB962C8B-B14F-4D97-AF65-F5344CB8AC3E}">
        <p14:creationId xmlns:p14="http://schemas.microsoft.com/office/powerpoint/2010/main" val="2636851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993C-E329-4F41-AC13-91E40BF707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GB" dirty="0"/>
              <a:t>Task 4: Research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57C0-073B-4059-A30A-472583DDE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Choose one of the following topics: </a:t>
            </a:r>
          </a:p>
          <a:p>
            <a:pPr lvl="1">
              <a:buFontTx/>
              <a:buChar char="-"/>
            </a:pPr>
            <a:r>
              <a:rPr lang="en-GB" dirty="0"/>
              <a:t>Viruses</a:t>
            </a:r>
          </a:p>
          <a:p>
            <a:pPr lvl="1">
              <a:buFontTx/>
              <a:buChar char="-"/>
            </a:pPr>
            <a:r>
              <a:rPr lang="en-GB" dirty="0"/>
              <a:t>Gas exchange in insects</a:t>
            </a:r>
          </a:p>
          <a:p>
            <a:pPr lvl="1">
              <a:buFontTx/>
              <a:buChar char="-"/>
            </a:pPr>
            <a:r>
              <a:rPr lang="en-GB" dirty="0"/>
              <a:t>Transport of water in the xylem</a:t>
            </a:r>
          </a:p>
          <a:p>
            <a:pPr lvl="1">
              <a:buFontTx/>
              <a:buChar char="-"/>
            </a:pPr>
            <a:r>
              <a:rPr lang="en-GB" dirty="0"/>
              <a:t>Genetic code</a:t>
            </a:r>
          </a:p>
          <a:p>
            <a:pPr lvl="1">
              <a:buFontTx/>
              <a:buChar char="-"/>
            </a:pPr>
            <a:r>
              <a:rPr lang="en-GB" dirty="0"/>
              <a:t>Biodiversity</a:t>
            </a:r>
          </a:p>
          <a:p>
            <a:r>
              <a:rPr lang="en-GB" dirty="0"/>
              <a:t>Research your chosen topic and carry out further reading around this topic (</a:t>
            </a:r>
            <a:r>
              <a:rPr lang="en-GB" i="1" dirty="0"/>
              <a:t>reference where you got your information from)</a:t>
            </a:r>
            <a:r>
              <a:rPr lang="en-GB" dirty="0"/>
              <a:t> </a:t>
            </a:r>
          </a:p>
          <a:p>
            <a:r>
              <a:rPr lang="en-GB" dirty="0"/>
              <a:t>Choose how to present your work, e.g. </a:t>
            </a:r>
            <a:r>
              <a:rPr lang="en-GB" dirty="0" err="1"/>
              <a:t>powerpoint</a:t>
            </a:r>
            <a:r>
              <a:rPr lang="en-GB" dirty="0"/>
              <a:t>, word document, summary poster</a:t>
            </a:r>
          </a:p>
          <a:p>
            <a:endParaRPr lang="en-GB" dirty="0"/>
          </a:p>
          <a:p>
            <a:pPr lvl="1">
              <a:buFontTx/>
              <a:buChar char="-"/>
            </a:pPr>
            <a:endParaRPr lang="en-GB" dirty="0"/>
          </a:p>
          <a:p>
            <a:pPr lvl="1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55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1F050-36F8-4557-A68B-A44FA3004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377825"/>
            <a:ext cx="5476875" cy="5899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Transport across cell membranes:</a:t>
            </a:r>
          </a:p>
          <a:p>
            <a:r>
              <a:rPr lang="en-GB" dirty="0"/>
              <a:t>Plasma membrane</a:t>
            </a:r>
          </a:p>
          <a:p>
            <a:r>
              <a:rPr lang="en-GB" dirty="0"/>
              <a:t>Phospholipid</a:t>
            </a:r>
          </a:p>
          <a:p>
            <a:r>
              <a:rPr lang="en-GB" dirty="0"/>
              <a:t>Diffusion</a:t>
            </a:r>
          </a:p>
          <a:p>
            <a:r>
              <a:rPr lang="en-GB" dirty="0"/>
              <a:t>Facilitated diffusion</a:t>
            </a:r>
          </a:p>
          <a:p>
            <a:r>
              <a:rPr lang="en-GB" dirty="0"/>
              <a:t>Osmosis</a:t>
            </a:r>
          </a:p>
          <a:p>
            <a:r>
              <a:rPr lang="en-GB" dirty="0"/>
              <a:t>Active transport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930C093-2050-4BF5-A023-460CACB6EB16}"/>
              </a:ext>
            </a:extLst>
          </p:cNvPr>
          <p:cNvSpPr txBox="1">
            <a:spLocks/>
          </p:cNvSpPr>
          <p:nvPr/>
        </p:nvSpPr>
        <p:spPr>
          <a:xfrm>
            <a:off x="5829300" y="377825"/>
            <a:ext cx="5610225" cy="5899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Cell recognition and the immune system:</a:t>
            </a:r>
          </a:p>
          <a:p>
            <a:r>
              <a:rPr lang="en-GB" dirty="0"/>
              <a:t>Pathogen</a:t>
            </a:r>
          </a:p>
          <a:p>
            <a:r>
              <a:rPr lang="en-GB" dirty="0"/>
              <a:t>Immunity</a:t>
            </a:r>
          </a:p>
          <a:p>
            <a:r>
              <a:rPr lang="en-GB" dirty="0"/>
              <a:t>Antigen</a:t>
            </a:r>
          </a:p>
          <a:p>
            <a:r>
              <a:rPr lang="en-GB" dirty="0"/>
              <a:t>Lymphocyte</a:t>
            </a:r>
          </a:p>
          <a:p>
            <a:r>
              <a:rPr lang="en-GB" dirty="0"/>
              <a:t>Antibody</a:t>
            </a:r>
          </a:p>
          <a:p>
            <a:r>
              <a:rPr lang="en-GB" dirty="0"/>
              <a:t>Monoclonal antibody</a:t>
            </a:r>
          </a:p>
          <a:p>
            <a:r>
              <a:rPr lang="en-GB" dirty="0"/>
              <a:t>Herd immunity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08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07D0-026F-4EE5-8DD5-36DC75EC1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415924"/>
            <a:ext cx="4962524" cy="625157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Exchange between organisms and their environment:</a:t>
            </a:r>
          </a:p>
          <a:p>
            <a:r>
              <a:rPr lang="en-GB" dirty="0"/>
              <a:t>Surface area to volume ratio</a:t>
            </a:r>
          </a:p>
          <a:p>
            <a:r>
              <a:rPr lang="en-GB" dirty="0"/>
              <a:t>Mass transport</a:t>
            </a:r>
          </a:p>
          <a:p>
            <a:r>
              <a:rPr lang="en-GB" dirty="0"/>
              <a:t>Counter-current flow</a:t>
            </a:r>
          </a:p>
          <a:p>
            <a:r>
              <a:rPr lang="en-GB" dirty="0"/>
              <a:t>Stomata</a:t>
            </a:r>
          </a:p>
          <a:p>
            <a:r>
              <a:rPr lang="en-GB" dirty="0"/>
              <a:t>Transpiration</a:t>
            </a:r>
          </a:p>
          <a:p>
            <a:r>
              <a:rPr lang="en-GB" dirty="0"/>
              <a:t>Xerophytes</a:t>
            </a:r>
          </a:p>
          <a:p>
            <a:r>
              <a:rPr lang="en-GB" dirty="0"/>
              <a:t>Water potential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FC232A-CA33-4C30-B097-D9EB4ABD86FD}"/>
              </a:ext>
            </a:extLst>
          </p:cNvPr>
          <p:cNvSpPr txBox="1">
            <a:spLocks/>
          </p:cNvSpPr>
          <p:nvPr/>
        </p:nvSpPr>
        <p:spPr>
          <a:xfrm>
            <a:off x="6096000" y="415923"/>
            <a:ext cx="4457700" cy="6251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Structure of the human gas-exchange system:</a:t>
            </a:r>
          </a:p>
          <a:p>
            <a:r>
              <a:rPr lang="en-GB" dirty="0"/>
              <a:t>Trachea</a:t>
            </a:r>
          </a:p>
          <a:p>
            <a:r>
              <a:rPr lang="en-GB" dirty="0"/>
              <a:t>Bronchi</a:t>
            </a:r>
          </a:p>
          <a:p>
            <a:r>
              <a:rPr lang="en-GB" dirty="0"/>
              <a:t>Bronchioles</a:t>
            </a:r>
          </a:p>
          <a:p>
            <a:r>
              <a:rPr lang="en-GB" dirty="0"/>
              <a:t>Alveoli</a:t>
            </a:r>
          </a:p>
          <a:p>
            <a:r>
              <a:rPr lang="en-GB" dirty="0"/>
              <a:t>Inspiration</a:t>
            </a:r>
          </a:p>
          <a:p>
            <a:r>
              <a:rPr lang="en-GB" dirty="0"/>
              <a:t>Expiration</a:t>
            </a:r>
          </a:p>
          <a:p>
            <a:r>
              <a:rPr lang="en-GB" dirty="0"/>
              <a:t>Internal intercostal muscles</a:t>
            </a:r>
          </a:p>
          <a:p>
            <a:r>
              <a:rPr lang="en-GB" dirty="0"/>
              <a:t>External intercostal muscles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59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07D0-026F-4EE5-8DD5-36DC75EC1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415924"/>
            <a:ext cx="4962524" cy="625157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Enzymes and digestion:</a:t>
            </a:r>
          </a:p>
          <a:p>
            <a:r>
              <a:rPr lang="en-GB" dirty="0"/>
              <a:t>Enzymes</a:t>
            </a:r>
          </a:p>
          <a:p>
            <a:r>
              <a:rPr lang="en-GB" dirty="0"/>
              <a:t>Amylase</a:t>
            </a:r>
          </a:p>
          <a:p>
            <a:r>
              <a:rPr lang="en-GB" dirty="0"/>
              <a:t>Protease</a:t>
            </a:r>
          </a:p>
          <a:p>
            <a:r>
              <a:rPr lang="en-GB" dirty="0"/>
              <a:t>Lipase</a:t>
            </a:r>
          </a:p>
          <a:p>
            <a:r>
              <a:rPr lang="en-GB" dirty="0"/>
              <a:t>Denature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FC232A-CA33-4C30-B097-D9EB4ABD86FD}"/>
              </a:ext>
            </a:extLst>
          </p:cNvPr>
          <p:cNvSpPr txBox="1">
            <a:spLocks/>
          </p:cNvSpPr>
          <p:nvPr/>
        </p:nvSpPr>
        <p:spPr>
          <a:xfrm>
            <a:off x="6096000" y="422273"/>
            <a:ext cx="4457700" cy="6251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Mass transport:</a:t>
            </a:r>
          </a:p>
          <a:p>
            <a:r>
              <a:rPr lang="en-GB" dirty="0"/>
              <a:t>Primary structure</a:t>
            </a:r>
          </a:p>
          <a:p>
            <a:r>
              <a:rPr lang="en-GB" dirty="0"/>
              <a:t>Secondary structure</a:t>
            </a:r>
          </a:p>
          <a:p>
            <a:r>
              <a:rPr lang="en-GB" dirty="0"/>
              <a:t>Tertiary structure</a:t>
            </a:r>
          </a:p>
          <a:p>
            <a:r>
              <a:rPr lang="en-GB" dirty="0"/>
              <a:t>Haemoglobin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35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07D0-026F-4EE5-8DD5-36DC75EC1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415924"/>
            <a:ext cx="4962524" cy="625157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Circulatory systems:</a:t>
            </a:r>
          </a:p>
          <a:p>
            <a:r>
              <a:rPr lang="en-GB" dirty="0"/>
              <a:t>Metabolism</a:t>
            </a:r>
          </a:p>
          <a:p>
            <a:r>
              <a:rPr lang="en-GB" dirty="0"/>
              <a:t>Atrium</a:t>
            </a:r>
          </a:p>
          <a:p>
            <a:r>
              <a:rPr lang="en-GB" dirty="0"/>
              <a:t>Ventricle</a:t>
            </a:r>
          </a:p>
          <a:p>
            <a:r>
              <a:rPr lang="en-GB" dirty="0"/>
              <a:t>Aorta</a:t>
            </a:r>
          </a:p>
          <a:p>
            <a:r>
              <a:rPr lang="en-GB" dirty="0"/>
              <a:t>Vena cava</a:t>
            </a:r>
          </a:p>
          <a:p>
            <a:r>
              <a:rPr lang="en-GB" dirty="0"/>
              <a:t>Pulmonary artery</a:t>
            </a:r>
          </a:p>
          <a:p>
            <a:r>
              <a:rPr lang="en-GB" dirty="0"/>
              <a:t>Pulmonary vein</a:t>
            </a:r>
          </a:p>
          <a:p>
            <a:r>
              <a:rPr lang="en-GB" dirty="0"/>
              <a:t>Coronary artery</a:t>
            </a:r>
          </a:p>
          <a:p>
            <a:r>
              <a:rPr lang="en-GB" dirty="0"/>
              <a:t>Arteries</a:t>
            </a:r>
          </a:p>
          <a:p>
            <a:r>
              <a:rPr lang="en-GB" dirty="0"/>
              <a:t>Veins</a:t>
            </a:r>
          </a:p>
          <a:p>
            <a:r>
              <a:rPr lang="en-GB" dirty="0"/>
              <a:t>Capillaries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FC232A-CA33-4C30-B097-D9EB4ABD86FD}"/>
              </a:ext>
            </a:extLst>
          </p:cNvPr>
          <p:cNvSpPr txBox="1">
            <a:spLocks/>
          </p:cNvSpPr>
          <p:nvPr/>
        </p:nvSpPr>
        <p:spPr>
          <a:xfrm>
            <a:off x="6096000" y="422273"/>
            <a:ext cx="4457700" cy="6251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Transport of water:</a:t>
            </a:r>
          </a:p>
          <a:p>
            <a:r>
              <a:rPr lang="en-GB" dirty="0"/>
              <a:t>Primary structure</a:t>
            </a:r>
          </a:p>
          <a:p>
            <a:r>
              <a:rPr lang="en-GB" dirty="0"/>
              <a:t>Secondary structure</a:t>
            </a:r>
          </a:p>
          <a:p>
            <a:r>
              <a:rPr lang="en-GB" dirty="0"/>
              <a:t>Tertiary structure</a:t>
            </a:r>
          </a:p>
          <a:p>
            <a:r>
              <a:rPr lang="en-GB" dirty="0"/>
              <a:t>Haemoglobin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4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07D0-026F-4EE5-8DD5-36DC75EC1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415924"/>
            <a:ext cx="4962524" cy="6251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DNA, genes and protein synthesis:</a:t>
            </a:r>
          </a:p>
          <a:p>
            <a:r>
              <a:rPr lang="en-GB" dirty="0"/>
              <a:t>Gene</a:t>
            </a:r>
          </a:p>
          <a:p>
            <a:r>
              <a:rPr lang="en-GB" dirty="0"/>
              <a:t>Genetic code</a:t>
            </a:r>
          </a:p>
          <a:p>
            <a:r>
              <a:rPr lang="en-GB" dirty="0"/>
              <a:t>Chromosome</a:t>
            </a:r>
          </a:p>
          <a:p>
            <a:r>
              <a:rPr lang="en-GB" dirty="0"/>
              <a:t>Chromatid</a:t>
            </a:r>
          </a:p>
          <a:p>
            <a:r>
              <a:rPr lang="en-GB" dirty="0"/>
              <a:t>Homologous</a:t>
            </a:r>
          </a:p>
          <a:p>
            <a:r>
              <a:rPr lang="en-GB" dirty="0"/>
              <a:t>Diploid</a:t>
            </a:r>
          </a:p>
          <a:p>
            <a:r>
              <a:rPr lang="en-GB" dirty="0"/>
              <a:t>Haploid</a:t>
            </a:r>
          </a:p>
          <a:p>
            <a:r>
              <a:rPr lang="en-GB" dirty="0"/>
              <a:t>Allele</a:t>
            </a:r>
          </a:p>
          <a:p>
            <a:r>
              <a:rPr lang="en-GB" dirty="0"/>
              <a:t>Meiosis </a:t>
            </a:r>
          </a:p>
          <a:p>
            <a:r>
              <a:rPr lang="en-GB" dirty="0"/>
              <a:t>Genome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FC232A-CA33-4C30-B097-D9EB4ABD86FD}"/>
              </a:ext>
            </a:extLst>
          </p:cNvPr>
          <p:cNvSpPr txBox="1">
            <a:spLocks/>
          </p:cNvSpPr>
          <p:nvPr/>
        </p:nvSpPr>
        <p:spPr>
          <a:xfrm>
            <a:off x="6096000" y="422273"/>
            <a:ext cx="4457700" cy="6251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Genetic diversity and adaptation:</a:t>
            </a:r>
          </a:p>
          <a:p>
            <a:r>
              <a:rPr lang="en-GB" dirty="0"/>
              <a:t>Mutation</a:t>
            </a:r>
          </a:p>
          <a:p>
            <a:r>
              <a:rPr lang="en-GB" dirty="0"/>
              <a:t>Gametes</a:t>
            </a:r>
          </a:p>
          <a:p>
            <a:r>
              <a:rPr lang="en-GB" dirty="0"/>
              <a:t>Gene pool</a:t>
            </a:r>
          </a:p>
          <a:p>
            <a:r>
              <a:rPr lang="en-GB" dirty="0"/>
              <a:t>Natural selection</a:t>
            </a:r>
          </a:p>
          <a:p>
            <a:r>
              <a:rPr lang="en-GB" dirty="0"/>
              <a:t>Anatomical</a:t>
            </a:r>
          </a:p>
          <a:p>
            <a:r>
              <a:rPr lang="en-GB" dirty="0"/>
              <a:t>Physiological</a:t>
            </a:r>
          </a:p>
          <a:p>
            <a:r>
              <a:rPr lang="en-GB" dirty="0"/>
              <a:t>Behavioural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55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107D0-026F-4EE5-8DD5-36DC75EC1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6" y="415924"/>
            <a:ext cx="4962524" cy="6251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Biodiversity:</a:t>
            </a:r>
          </a:p>
          <a:p>
            <a:r>
              <a:rPr lang="en-GB" dirty="0"/>
              <a:t>Classification</a:t>
            </a:r>
          </a:p>
          <a:p>
            <a:r>
              <a:rPr lang="en-GB" dirty="0"/>
              <a:t>Taxonomy</a:t>
            </a:r>
          </a:p>
          <a:p>
            <a:r>
              <a:rPr lang="en-GB" dirty="0"/>
              <a:t>Domain</a:t>
            </a:r>
          </a:p>
          <a:p>
            <a:r>
              <a:rPr lang="en-GB" dirty="0"/>
              <a:t>Community</a:t>
            </a:r>
          </a:p>
          <a:p>
            <a:r>
              <a:rPr lang="en-GB" dirty="0"/>
              <a:t>Species richness</a:t>
            </a:r>
          </a:p>
          <a:p>
            <a:r>
              <a:rPr lang="en-GB" dirty="0"/>
              <a:t>Habitat</a:t>
            </a:r>
          </a:p>
          <a:p>
            <a:r>
              <a:rPr lang="en-GB" dirty="0"/>
              <a:t>Biomass</a:t>
            </a:r>
          </a:p>
          <a:p>
            <a:r>
              <a:rPr lang="en-GB" dirty="0"/>
              <a:t>Ecosystems</a:t>
            </a:r>
          </a:p>
          <a:p>
            <a:r>
              <a:rPr lang="en-GB" dirty="0"/>
              <a:t>Random sampling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0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D0918-356E-4BC9-A02E-8CA981F26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  <a:solidFill>
            <a:srgbClr val="99FFCC"/>
          </a:solidFill>
          <a:ln>
            <a:solidFill>
              <a:srgbClr val="00CC66"/>
            </a:solidFill>
          </a:ln>
        </p:spPr>
        <p:txBody>
          <a:bodyPr/>
          <a:lstStyle/>
          <a:p>
            <a:r>
              <a:rPr lang="en-GB" dirty="0"/>
              <a:t>Task 2: Annotate the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B41D9-265C-444E-9E40-3B839CA9A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following diagrams on the next two slides are of an animal cell and a plant cell</a:t>
            </a:r>
          </a:p>
          <a:p>
            <a:endParaRPr lang="en-GB" dirty="0"/>
          </a:p>
          <a:p>
            <a:r>
              <a:rPr lang="en-GB" dirty="0"/>
              <a:t>These are in much more detail than Y11 and you need to carry out some research in order to fully label them</a:t>
            </a:r>
          </a:p>
          <a:p>
            <a:endParaRPr lang="en-GB" dirty="0"/>
          </a:p>
          <a:p>
            <a:r>
              <a:rPr lang="en-GB" dirty="0"/>
              <a:t>See if you can add some annotations to describe the function of each organelle you have labelled</a:t>
            </a:r>
          </a:p>
        </p:txBody>
      </p:sp>
    </p:spTree>
    <p:extLst>
      <p:ext uri="{BB962C8B-B14F-4D97-AF65-F5344CB8AC3E}">
        <p14:creationId xmlns:p14="http://schemas.microsoft.com/office/powerpoint/2010/main" val="2191556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0F929A-5A09-43C0-B43F-D047B12320D6}"/>
              </a:ext>
            </a:extLst>
          </p:cNvPr>
          <p:cNvSpPr/>
          <p:nvPr/>
        </p:nvSpPr>
        <p:spPr>
          <a:xfrm>
            <a:off x="8029575" y="0"/>
            <a:ext cx="1543050" cy="447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Simple Animal Cell Drawing at GetDrawings | Free download">
            <a:extLst>
              <a:ext uri="{FF2B5EF4-FFF2-40B4-BE49-F238E27FC236}">
                <a16:creationId xmlns:a16="http://schemas.microsoft.com/office/drawing/2014/main" id="{40EA82F1-7EF1-4FC8-B8E8-E22EBAA09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0"/>
            <a:ext cx="7065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0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8494D3D291214E95435DB91285B90D" ma:contentTypeVersion="6" ma:contentTypeDescription="Create a new document." ma:contentTypeScope="" ma:versionID="a4fd65ce69a81428bba60c79d3448679">
  <xsd:schema xmlns:xsd="http://www.w3.org/2001/XMLSchema" xmlns:xs="http://www.w3.org/2001/XMLSchema" xmlns:p="http://schemas.microsoft.com/office/2006/metadata/properties" xmlns:ns2="441ff616-0467-48ec-9880-3d676f8a7583" xmlns:ns3="f0f741d2-8346-42b8-90c8-f3d4588538e2" targetNamespace="http://schemas.microsoft.com/office/2006/metadata/properties" ma:root="true" ma:fieldsID="552b0c0b1c6dbfcd83b45382020d3619" ns2:_="" ns3:_="">
    <xsd:import namespace="441ff616-0467-48ec-9880-3d676f8a7583"/>
    <xsd:import namespace="f0f741d2-8346-42b8-90c8-f3d4588538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1ff616-0467-48ec-9880-3d676f8a75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f741d2-8346-42b8-90c8-f3d4588538e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646A82-ED42-4FAF-8840-86C125A4EC36}"/>
</file>

<file path=customXml/itemProps2.xml><?xml version="1.0" encoding="utf-8"?>
<ds:datastoreItem xmlns:ds="http://schemas.openxmlformats.org/officeDocument/2006/customXml" ds:itemID="{31ED10CF-84F5-42CB-98D3-362041906BEF}"/>
</file>

<file path=customXml/itemProps3.xml><?xml version="1.0" encoding="utf-8"?>
<ds:datastoreItem xmlns:ds="http://schemas.openxmlformats.org/officeDocument/2006/customXml" ds:itemID="{A7CC5DEB-6DA2-4FE0-BBC2-B3B2752C70B8}"/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362</Words>
  <Application>Microsoft Office PowerPoint</Application>
  <PresentationFormat>Widescreen</PresentationFormat>
  <Paragraphs>135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Task 1: Make flash cards of definitions for the following key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 2: Annotate the diagrams</vt:lpstr>
      <vt:lpstr>PowerPoint Presentation</vt:lpstr>
      <vt:lpstr>PowerPoint Presentation</vt:lpstr>
      <vt:lpstr>Task 3: Revisit Y11 content</vt:lpstr>
      <vt:lpstr>Task 4: Research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Misra</dc:creator>
  <cp:lastModifiedBy>J Anderson</cp:lastModifiedBy>
  <cp:revision>17</cp:revision>
  <dcterms:created xsi:type="dcterms:W3CDTF">2020-03-27T13:11:30Z</dcterms:created>
  <dcterms:modified xsi:type="dcterms:W3CDTF">2021-05-10T09:30:44Z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0x010100248494D3D291214E95435DB91285B90D</vt:lpwstr>
  </property>
</Properties>
</file>